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1" r:id="rId4"/>
    <p:sldId id="264" r:id="rId5"/>
    <p:sldId id="274" r:id="rId6"/>
    <p:sldId id="278" r:id="rId7"/>
    <p:sldId id="279" r:id="rId8"/>
    <p:sldId id="276" r:id="rId9"/>
    <p:sldId id="277" r:id="rId10"/>
    <p:sldId id="270" r:id="rId11"/>
    <p:sldId id="271" r:id="rId12"/>
    <p:sldId id="272" r:id="rId13"/>
    <p:sldId id="273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040"/>
  </p:normalViewPr>
  <p:slideViewPr>
    <p:cSldViewPr snapToGrid="0">
      <p:cViewPr varScale="1">
        <p:scale>
          <a:sx n="71" d="100"/>
          <a:sy n="7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AC84-62F7-1149-952A-46D4AE8C2599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465B-2756-2D43-A85E-631283E5A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96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Wim: Inleiding en besluit om gezamenlijk te presenteren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62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Jan: zo’n 28600 euro exploitatie en ca 19600 subsidies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92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directe kosten, zoals schoonmaak. Indirecte kosten zijn contributies, verzekeringen, bestuurskosten, telefoon, internet belasting en tuin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als je de vierdaagse niet had zou het resultaat onder €1000 liggen.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88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zeer belangrijk is voortdurend af te stemmen met dorpsbewoners over hun wensen voor activiteiten. Kijk daarbij ook naar de diverse doelgroepen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171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hoofdadviezen van de kascommissie (</a:t>
            </a:r>
            <a:r>
              <a:rPr lang="nl-NL" dirty="0" err="1"/>
              <a:t>Silvo</a:t>
            </a:r>
            <a:r>
              <a:rPr lang="nl-NL" dirty="0"/>
              <a:t> en Han)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0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D006-3725-E2B8-8719-FD457714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07B22B-AF2D-36C8-2284-95C83B699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E36CE8-E000-F3BC-F39B-1FC21A782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EBBE1C-65FB-0FE8-EEF2-C1E56D90D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12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Wim: Toelichting doelstelling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0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toelichting taakstelling Raad van Toezicht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4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Wim: Gezamenlijke aandachtspunten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79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Wim: Toelichting bezoekers: 200 per week, doelgroepen: vooral 50-plussers, behoefte aan bredere programmering, bv muziek, theater, spelletjes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98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Wim, stand van zaken, diverse offertes en adviezen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66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de RvT onderschrijft de verduurzaming, maar het moet wel iets opleveren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4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Wim: opdracht aan </a:t>
            </a:r>
            <a:r>
              <a:rPr lang="nl-NL" dirty="0" err="1"/>
              <a:t>Cuppens</a:t>
            </a:r>
            <a:r>
              <a:rPr lang="nl-NL" dirty="0"/>
              <a:t> om </a:t>
            </a:r>
            <a:r>
              <a:rPr lang="nl-NL" dirty="0" err="1"/>
              <a:t>meerjaren</a:t>
            </a:r>
            <a:r>
              <a:rPr lang="nl-NL" dirty="0"/>
              <a:t> onderhoudsplan te maken.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68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Jan: Advies RvT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465B-2756-2D43-A85E-631283E5A6E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2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67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22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4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71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71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13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32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6B68D3F-AFF3-774D-8CDD-D15A93419454}" type="datetimeFigureOut">
              <a:rPr lang="nl-NL" smtClean="0"/>
              <a:t>17-03-2025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C437-53CF-184C-A594-89E585D85BAF}" type="slidenum">
              <a:rPr lang="nl-NL" smtClean="0"/>
              <a:t>‹nr.›</a:t>
            </a:fld>
            <a:endParaRPr lang="nl-NL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51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FC373A5-52F0-4E59-DCD1-E0E027D0871B}"/>
              </a:ext>
            </a:extLst>
          </p:cNvPr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C38508-863F-266F-F612-2A10E1B46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0" y="0"/>
            <a:ext cx="6057900" cy="5921189"/>
          </a:xfrm>
        </p:spPr>
        <p:txBody>
          <a:bodyPr>
            <a:normAutofit/>
          </a:bodyPr>
          <a:lstStyle/>
          <a:p>
            <a:r>
              <a:rPr lang="nl-NL" sz="4000" dirty="0"/>
              <a:t>Verslag </a:t>
            </a:r>
          </a:p>
          <a:p>
            <a:r>
              <a:rPr lang="nl-NL" sz="4000" dirty="0"/>
              <a:t>Bestuur </a:t>
            </a:r>
          </a:p>
          <a:p>
            <a:r>
              <a:rPr lang="nl-NL" sz="4000" dirty="0"/>
              <a:t>&amp;</a:t>
            </a:r>
          </a:p>
          <a:p>
            <a:r>
              <a:rPr lang="nl-NL" sz="4000" dirty="0"/>
              <a:t>Raad van Toezicht</a:t>
            </a:r>
          </a:p>
          <a:p>
            <a:r>
              <a:rPr lang="nl-NL" sz="2400" dirty="0"/>
              <a:t>Wim de Vries, Jan de Koning</a:t>
            </a:r>
          </a:p>
          <a:p>
            <a:endParaRPr lang="nl-NL" dirty="0"/>
          </a:p>
          <a:p>
            <a:r>
              <a:rPr lang="nl-NL" dirty="0"/>
              <a:t>ALV Dorpsvereniging Heilig Landstichting 17-03-2025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864790-E53A-3F59-C3DA-186E0629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A2CB9-DCC1-B3FA-60B8-3C2FF650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Baten Bosduivel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DA0E52-A0A9-2ADB-F660-3659E3EE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729" y="2417769"/>
            <a:ext cx="9847730" cy="4440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Verhuur ruimten					€ 15.535</a:t>
            </a:r>
          </a:p>
          <a:p>
            <a:pPr marL="0" indent="0">
              <a:buNone/>
            </a:pPr>
            <a:r>
              <a:rPr lang="nl-NL" sz="2400" dirty="0"/>
              <a:t>Consumpties bar	</a:t>
            </a:r>
            <a:r>
              <a:rPr lang="nl-NL" sz="2000" dirty="0"/>
              <a:t>				</a:t>
            </a:r>
            <a:r>
              <a:rPr lang="nl-NL" sz="2400" dirty="0"/>
              <a:t>€   8.362</a:t>
            </a:r>
          </a:p>
          <a:p>
            <a:pPr marL="0" indent="0">
              <a:buNone/>
            </a:pPr>
            <a:r>
              <a:rPr lang="nl-NL" sz="2400" dirty="0"/>
              <a:t>Vierdaagse saldo					€   4.834</a:t>
            </a:r>
          </a:p>
          <a:p>
            <a:pPr marL="0" indent="0">
              <a:buNone/>
            </a:pPr>
            <a:r>
              <a:rPr lang="nl-NL" sz="2400" dirty="0"/>
              <a:t>Subsidie dorpshuizen gemeente			€   2.739</a:t>
            </a:r>
          </a:p>
          <a:p>
            <a:pPr marL="0" indent="0">
              <a:buNone/>
            </a:pPr>
            <a:r>
              <a:rPr lang="nl-NL" sz="2400" dirty="0"/>
              <a:t>Subsidie Duurzaamheid DUMAVA		€ 16.888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TOTAAL						€ 48.407</a:t>
            </a:r>
          </a:p>
          <a:p>
            <a:pPr lvl="8"/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7F6BFC-B075-426E-2262-ED97F6DB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DEDFA-2D74-5448-55CC-C9D0C885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Lasten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31618-1634-1AB3-E2AD-C50DA59F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8" y="2506662"/>
            <a:ext cx="973567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Directe kosten (inkoop, nieuwe activiteiten)		 €   5.890</a:t>
            </a:r>
          </a:p>
          <a:p>
            <a:pPr marL="0" indent="0">
              <a:buNone/>
            </a:pPr>
            <a:r>
              <a:rPr lang="nl-NL" sz="2400" dirty="0"/>
              <a:t>Indirecte (vaste) kosten (onderhoud, energie..)		 € 16.142</a:t>
            </a:r>
          </a:p>
          <a:p>
            <a:pPr marL="0" indent="0">
              <a:buNone/>
            </a:pPr>
            <a:r>
              <a:rPr lang="nl-NL" sz="2400" dirty="0"/>
              <a:t>Afschrijving:							€    1.589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TOTAAL							€  23.621</a:t>
            </a: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AE7093-805C-A5B0-4AA3-E0E1ACFD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661F7-A0E3-5E34-979F-EFA6059D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Resultaat 2024 </a:t>
            </a:r>
            <a:r>
              <a:rPr lang="nl-NL" dirty="0"/>
              <a:t>Bosduivel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B4A036-64C5-8547-605F-57965C8A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53" y="2994271"/>
            <a:ext cx="96579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Exploitatieresultaat (incl. 4 daagse): 		€   5.159</a:t>
            </a:r>
          </a:p>
          <a:p>
            <a:pPr marL="0" indent="0">
              <a:buNone/>
            </a:pPr>
            <a:r>
              <a:rPr lang="nl-NL" sz="2400" dirty="0"/>
              <a:t>Subsidies (gemeente en DUMAVA): 		€ 19.627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Reserveringen per 31-12-2024:</a:t>
            </a:r>
          </a:p>
          <a:p>
            <a:pPr lvl="1"/>
            <a:r>
              <a:rPr lang="nl-NL" sz="2400" dirty="0"/>
              <a:t>Vrije reserve 					€ 12.000</a:t>
            </a:r>
          </a:p>
          <a:p>
            <a:pPr lvl="1"/>
            <a:r>
              <a:rPr lang="nl-NL" sz="2400" dirty="0"/>
              <a:t>Voorziening groot onderhoud 		€ 18.700</a:t>
            </a:r>
          </a:p>
          <a:p>
            <a:pPr lvl="1"/>
            <a:r>
              <a:rPr lang="nl-NL" sz="2400" dirty="0"/>
              <a:t>Voorziening verduurzaming (</a:t>
            </a:r>
            <a:r>
              <a:rPr lang="nl-NL" sz="2400" dirty="0" err="1"/>
              <a:t>incl.subs</a:t>
            </a:r>
            <a:r>
              <a:rPr lang="nl-NL" sz="2400" dirty="0"/>
              <a:t>.)	€ 36.700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452B2F-F25D-93DF-3C0C-F4563BCF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59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8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FFD23-9FB3-F83E-4E34-EAF47C61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123680-F37A-D171-86BE-A117E6A3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594" y="2338986"/>
            <a:ext cx="10311654" cy="45190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Ga/blijf in gesprek met hoofdgebruikers uit dorp (DV, 50+) over programmering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 err="1"/>
              <a:t>Meerjaren</a:t>
            </a:r>
            <a:r>
              <a:rPr lang="nl-NL" sz="3200" dirty="0"/>
              <a:t>-onderhoud dient prioriteit te krijgen (m.n. Dak)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Verduurzamingsproject verder uitwerken (m.n. benodigde investering en jaarlijkse lasten </a:t>
            </a:r>
            <a:r>
              <a:rPr lang="nl-NL" sz="3200" dirty="0" err="1"/>
              <a:t>vs</a:t>
            </a:r>
            <a:r>
              <a:rPr lang="nl-NL" sz="3200" dirty="0"/>
              <a:t> huidige energiekosten)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Beheer en exploitatie zijn adequaat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Laat controle jaarrekening en begroting door kascommissie uitvoeren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A228C2-14ED-FB8F-514D-4072E126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59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80EC0-94AC-9F1E-43FD-EC882F521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AA668-13A3-765E-8025-02C4AFAC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kascommissie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7B4578-8090-A490-1F95-211B1798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8" y="2366682"/>
            <a:ext cx="10883154" cy="39444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Financiële positie van De Bosduivel is gezond.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nderhoud en verduurzaming handhaven als aparte voorzieningen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Vraag of de Bosduivel voldoende kan sparen voor het onderhoud op LT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Advies om gemeente hierbij te betrekken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CD48BA-B746-D8EC-0DC4-DC3CD598B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59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8ABC8-2F2B-0B0F-4632-A16DCFA9B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F4A40-772E-2040-7902-A2312942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A9ECFB-2DE2-3952-081A-A3DF787D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2" y="2914663"/>
            <a:ext cx="9657980" cy="29257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Complimenten voor bestuur, kernteam en hun gastvrijheid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Dank aan de kascommissie: Han en </a:t>
            </a:r>
            <a:r>
              <a:rPr lang="nl-NL" sz="2400" dirty="0" err="1"/>
              <a:t>Silvo</a:t>
            </a:r>
            <a:endParaRPr lang="nl-N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Dank aan medetoezichthouder: Vera </a:t>
            </a:r>
            <a:r>
              <a:rPr lang="nl-NL" sz="2400"/>
              <a:t>Mattijssen</a:t>
            </a:r>
            <a:endParaRPr lang="nl-N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Bezetting RvT: Jeroen Braam volgt Jan de Koning op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70BC40-7FC2-78FB-4CFC-7315CA45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59" y="0"/>
            <a:ext cx="1537823" cy="21066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12BC8A1-9168-CCCE-B773-9A4331C14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59" y="0"/>
            <a:ext cx="7415606" cy="23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6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35854-5DA4-2A74-C281-B5B19908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Stichting Dorpshuis HLS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B6D63-3C33-C117-1FFC-FCA2D8CA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8" y="1885285"/>
            <a:ext cx="9269506" cy="3997828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Bevorderen van de cohesie in het dorp en betrokkenheid door: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Beheren en exploiteren van het dorpshuis</a:t>
            </a:r>
          </a:p>
          <a:p>
            <a:r>
              <a:rPr lang="nl-NL" sz="2400" dirty="0"/>
              <a:t>Bevorderen/ondersteunen sociaal-culturele activiteiten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745EA1-A76C-BFE8-FC6B-747EB172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BF869-EBD3-8C1F-6BDD-E3E44E7D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Raad van Toezicht Bosduivel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94E031-F3FB-6796-F967-FEE8AA61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17" y="1885285"/>
            <a:ext cx="9584021" cy="5072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800" dirty="0"/>
              <a:t>Toezicht op beleid en de algemene gang van zaken</a:t>
            </a:r>
          </a:p>
          <a:p>
            <a:r>
              <a:rPr lang="nl-NL" sz="2800" dirty="0"/>
              <a:t>Klankbordfunctie voor bestuur</a:t>
            </a:r>
          </a:p>
          <a:p>
            <a:r>
              <a:rPr lang="nl-NL" sz="2800" dirty="0"/>
              <a:t>Bekrachtiging benoeming bestuursleden</a:t>
            </a:r>
          </a:p>
          <a:p>
            <a:r>
              <a:rPr lang="nl-NL" sz="2800" dirty="0"/>
              <a:t>Goedkeuring jaarlijkse staat van baten/lasten en begroting </a:t>
            </a:r>
          </a:p>
          <a:p>
            <a:r>
              <a:rPr lang="nl-NL" sz="2800" dirty="0"/>
              <a:t>Jaarlijks verantwoording in ALV</a:t>
            </a:r>
          </a:p>
          <a:p>
            <a:endParaRPr lang="nl-NL" sz="2800" dirty="0"/>
          </a:p>
          <a:p>
            <a:r>
              <a:rPr lang="nl-NL" sz="2800" dirty="0"/>
              <a:t>Gericht </a:t>
            </a:r>
            <a:r>
              <a:rPr lang="nl-NL" sz="2800" b="1" dirty="0"/>
              <a:t>op doel en functie </a:t>
            </a:r>
            <a:r>
              <a:rPr lang="nl-NL" sz="2800" dirty="0"/>
              <a:t>van stichting Dorpshuis HLS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EF07B5-01C6-749E-6004-2DF11FBE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0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9D9DA-F383-4C45-DFD8-AA37ECA4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In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232A0-A0D2-C237-8E8F-6DAAE29A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869" y="1773074"/>
            <a:ext cx="544698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Programmering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Verduurzaming</a:t>
            </a:r>
          </a:p>
          <a:p>
            <a:pPr>
              <a:lnSpc>
                <a:spcPct val="150000"/>
              </a:lnSpc>
            </a:pPr>
            <a:r>
              <a:rPr lang="nl-NL" sz="2400" dirty="0" err="1"/>
              <a:t>Meerjaren</a:t>
            </a:r>
            <a:r>
              <a:rPr lang="nl-NL" sz="2400" dirty="0"/>
              <a:t>-onderhoudsplan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Beheer en exploitatie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B4A050-E5D4-6084-33CB-36F15C73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DD7EF-4AB6-F9C8-7365-36581908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Programmering Bosduivel?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D60579-1FD1-2B04-410F-635C83C3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82" y="2106607"/>
            <a:ext cx="11235128" cy="4632056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nl-NL" sz="3600" dirty="0"/>
              <a:t>Bezoekers per week	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3600" dirty="0"/>
              <a:t>Doelgroepen			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3600" dirty="0"/>
              <a:t>Programma				bewegen, denken, cultuur,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3600" dirty="0"/>
              <a:t>						muziek, gezelschap, duurzaam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36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3600" dirty="0"/>
              <a:t>Uitdaging				jongeren, sport, cultuur										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BCA7BA-2CFA-ADB2-0ED9-06879E50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460F-3BAC-E44D-CD01-287D32B2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4F32C-A32F-722D-F085-3CDFE970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 Bosduivel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186B0B-231F-D6E6-C285-E6EAF5E7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70" y="1748296"/>
            <a:ext cx="11689830" cy="491247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nl-NL" sz="2400" dirty="0"/>
              <a:t>Maatregelen		Investering		Huidige kosten	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Zonnepanelen	€10 – €16 k	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Batterij			€10 – €15 k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Warmtepomp		€20 – €30 k </a:t>
            </a:r>
          </a:p>
          <a:p>
            <a:pPr lvl="1">
              <a:lnSpc>
                <a:spcPct val="100000"/>
              </a:lnSpc>
            </a:pPr>
            <a:r>
              <a:rPr lang="nl-NL" sz="2400" b="1" dirty="0"/>
              <a:t>TOTAAL		€30 – €60 k -/- subsidie €15 k</a:t>
            </a:r>
          </a:p>
          <a:p>
            <a:pPr lvl="1">
              <a:lnSpc>
                <a:spcPct val="100000"/>
              </a:lnSpc>
            </a:pPr>
            <a:endParaRPr lang="nl-NL" sz="2400" b="1" dirty="0"/>
          </a:p>
          <a:p>
            <a:pPr lvl="1">
              <a:lnSpc>
                <a:spcPct val="150000"/>
              </a:lnSpc>
            </a:pPr>
            <a:r>
              <a:rPr lang="nl-NL" sz="2400" b="1" dirty="0">
                <a:solidFill>
                  <a:srgbClr val="FFC000"/>
                </a:solidFill>
              </a:rPr>
              <a:t>Onderhoud		€ 1.500/J		€ 6.000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D0ED26-EC45-77F1-D0A0-E43EF79E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BDB5-0CF8-1D8F-D3DD-A20CC0928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E1AA7-E477-B64B-14CF-561965AE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 Bosduivel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4D0DE4-63FD-7777-B9CD-4CFE53B5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70" y="2062146"/>
            <a:ext cx="10709794" cy="49124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Energiegebruik : 1800 m3 en 5.000 kWh, </a:t>
            </a:r>
            <a:r>
              <a:rPr lang="nl-N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dwz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€ 6.000,-.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latin typeface="Calibri" panose="020F0502020204030204" pitchFamily="34" charset="0"/>
                <a:cs typeface="Arial" panose="020B0604020202020204" pitchFamily="34" charset="0"/>
              </a:rPr>
              <a:t>Energetische uitdagingen:</a:t>
            </a:r>
          </a:p>
          <a:p>
            <a:pPr lvl="1">
              <a:lnSpc>
                <a:spcPct val="150000"/>
              </a:lnSpc>
            </a:pPr>
            <a:r>
              <a:rPr lang="nl-NL" sz="2800" dirty="0">
                <a:latin typeface="Calibri" panose="020F0502020204030204" pitchFamily="34" charset="0"/>
                <a:cs typeface="Arial" panose="020B0604020202020204" pitchFamily="34" charset="0"/>
              </a:rPr>
              <a:t>Vloerverwarming én radiatoren (nieuwbouw en bestaande bouw)</a:t>
            </a:r>
          </a:p>
          <a:p>
            <a:pPr lvl="1">
              <a:lnSpc>
                <a:spcPct val="150000"/>
              </a:lnSpc>
            </a:pPr>
            <a:r>
              <a:rPr lang="nl-NL" sz="2800" dirty="0">
                <a:latin typeface="Calibri" panose="020F0502020204030204" pitchFamily="34" charset="0"/>
                <a:cs typeface="Arial" panose="020B0604020202020204" pitchFamily="34" charset="0"/>
              </a:rPr>
              <a:t>Laag gebruik van douches</a:t>
            </a:r>
          </a:p>
          <a:p>
            <a:pPr lvl="1">
              <a:lnSpc>
                <a:spcPct val="150000"/>
              </a:lnSpc>
            </a:pPr>
            <a:r>
              <a:rPr lang="nl-NL" sz="2800" dirty="0">
                <a:latin typeface="Calibri" panose="020F0502020204030204" pitchFamily="34" charset="0"/>
                <a:cs typeface="Arial" panose="020B0604020202020204" pitchFamily="34" charset="0"/>
              </a:rPr>
              <a:t>Afbouw salderingsregeling en </a:t>
            </a:r>
            <a:r>
              <a:rPr lang="nl-NL" sz="2800" dirty="0" err="1">
                <a:latin typeface="Calibri" panose="020F0502020204030204" pitchFamily="34" charset="0"/>
                <a:cs typeface="Arial" panose="020B0604020202020204" pitchFamily="34" charset="0"/>
              </a:rPr>
              <a:t>terugleveringvergoeding</a:t>
            </a:r>
            <a:endParaRPr lang="nl-NL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NL" sz="2800" b="1" dirty="0">
                <a:latin typeface="Calibri" panose="020F0502020204030204" pitchFamily="34" charset="0"/>
                <a:cs typeface="Arial" panose="020B0604020202020204" pitchFamily="34" charset="0"/>
              </a:rPr>
              <a:t>Investeringen versus huidige kosten versus terugverdientijd</a:t>
            </a:r>
          </a:p>
          <a:p>
            <a:pPr lvl="1">
              <a:lnSpc>
                <a:spcPct val="150000"/>
              </a:lnSpc>
            </a:pP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74B731-5BC8-EB01-E214-55B53A6F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3" y="0"/>
            <a:ext cx="1555752" cy="2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E818F-8185-FFD9-74DE-75583B9C1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4F084-344A-592F-7E3C-6F1CB60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Meerjaren</a:t>
            </a:r>
            <a:r>
              <a:rPr lang="nl-NL" dirty="0"/>
              <a:t> onderhoudsplan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6D65F7-1AA5-89B2-06D6-02862DF87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786" y="1346670"/>
            <a:ext cx="4064000" cy="4064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C06F22-782F-40AC-31BE-3E1A544C6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540" y="2415428"/>
            <a:ext cx="4064000" cy="4064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69B1EE-483D-F121-E19B-E88DF4EE1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493" y="2474229"/>
            <a:ext cx="4064000" cy="4064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D0C06F1-E14D-DAA4-E03B-E88A08304F3A}"/>
              </a:ext>
            </a:extLst>
          </p:cNvPr>
          <p:cNvSpPr txBox="1"/>
          <p:nvPr/>
        </p:nvSpPr>
        <p:spPr>
          <a:xfrm>
            <a:off x="8128001" y="1397000"/>
            <a:ext cx="3637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Inspectie  dak en schilderwerk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2ADE0D-3D25-BA77-4830-8CB1B4448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2837-A247-9AB1-0E49-F09E60E3B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C355C-BE37-6081-4ED0-DE09CFD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Meerjaren</a:t>
            </a:r>
            <a:r>
              <a:rPr lang="nl-NL" dirty="0"/>
              <a:t> onderhoudsplan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7BD9A4-F5BD-52A7-1211-D720CFD9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989" y="1945521"/>
            <a:ext cx="6282128" cy="43803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Onderhoud Dak: eerste prioriteit</a:t>
            </a:r>
          </a:p>
          <a:p>
            <a:pPr lvl="1">
              <a:lnSpc>
                <a:spcPct val="150000"/>
              </a:lnSpc>
            </a:pPr>
            <a:r>
              <a:rPr lang="nl-NL" sz="3200" dirty="0"/>
              <a:t>Urgente kosten: € 27.500</a:t>
            </a:r>
          </a:p>
          <a:p>
            <a:pPr lvl="1">
              <a:lnSpc>
                <a:spcPct val="150000"/>
              </a:lnSpc>
            </a:pPr>
            <a:r>
              <a:rPr lang="nl-NL" sz="3200" dirty="0"/>
              <a:t>Jaarlijks onderhoud: € 5.000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Schilderwerk en onderhoud gevels</a:t>
            </a:r>
          </a:p>
          <a:p>
            <a:pPr lvl="1">
              <a:lnSpc>
                <a:spcPct val="150000"/>
              </a:lnSpc>
            </a:pPr>
            <a:r>
              <a:rPr lang="nl-NL" sz="3200" dirty="0"/>
              <a:t>Jaarlijks onderhoud: € 5.000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89CB24-BF80-0B26-DCFE-8F997924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18" y="0"/>
            <a:ext cx="1537823" cy="2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{42B6283A-D736-0E40-9A75-F994166AD519}tf16401378</Template>
  <TotalTime>47936</TotalTime>
  <Words>764</Words>
  <Application>Microsoft Macintosh PowerPoint</Application>
  <PresentationFormat>Breedbeeld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MS Shell Dlg 2</vt:lpstr>
      <vt:lpstr>Wingdings</vt:lpstr>
      <vt:lpstr>Wingdings 3</vt:lpstr>
      <vt:lpstr>Madison</vt:lpstr>
      <vt:lpstr>PowerPoint-presentatie</vt:lpstr>
      <vt:lpstr>Doel Stichting Dorpshuis HLS</vt:lpstr>
      <vt:lpstr>Opdracht Raad van Toezicht Bosduivel</vt:lpstr>
      <vt:lpstr>Aandachtspunten In 2024</vt:lpstr>
      <vt:lpstr>Programmering Bosduivel?</vt:lpstr>
      <vt:lpstr>Verduurzaming Bosduivel</vt:lpstr>
      <vt:lpstr>Verduurzaming Bosduivel</vt:lpstr>
      <vt:lpstr>Meerjaren onderhoudsplan</vt:lpstr>
      <vt:lpstr>Meerjaren onderhoudsplan</vt:lpstr>
      <vt:lpstr>Baten Bosduivel 2024</vt:lpstr>
      <vt:lpstr>Lasten 2024</vt:lpstr>
      <vt:lpstr>Resultaat 2024 Bosduivel</vt:lpstr>
      <vt:lpstr>Conclusie</vt:lpstr>
      <vt:lpstr>Advies kascommissie</vt:lpstr>
      <vt:lpstr>En verder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Bosduivel</dc:title>
  <dc:creator>jan deKoning</dc:creator>
  <cp:lastModifiedBy>jan deKoning</cp:lastModifiedBy>
  <cp:revision>26</cp:revision>
  <cp:lastPrinted>2025-03-17T12:30:42Z</cp:lastPrinted>
  <dcterms:created xsi:type="dcterms:W3CDTF">2024-02-10T15:46:37Z</dcterms:created>
  <dcterms:modified xsi:type="dcterms:W3CDTF">2025-03-17T12:59:02Z</dcterms:modified>
</cp:coreProperties>
</file>